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3399"/>
    <a:srgbClr val="CCFFCC"/>
    <a:srgbClr val="94C19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19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3168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notesMaster" Target="notesMasters/notesMaster1.xml"/><Relationship Id="rId9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горния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3" name="Контейнер за дата 2"/>
          <p:cNvSpPr>
            <a:spLocks noGrp="1"/>
          </p:cNvSpPr>
          <p:nvPr>
            <p:ph type="dt" idx="1"/>
          </p:nvPr>
        </p:nvSpPr>
        <p:spPr>
          <a:xfrm>
            <a:off x="3884613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91A363-3D63-449D-9539-8C9F03C11104}" type="datetimeFigureOut">
              <a:rPr lang="bg-BG" smtClean="0"/>
              <a:t>12.02.2020 г.</a:t>
            </a:fld>
            <a:endParaRPr lang="bg-BG"/>
          </a:p>
        </p:txBody>
      </p:sp>
      <p:sp>
        <p:nvSpPr>
          <p:cNvPr id="4" name="Контейнер за изображение на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bg-BG"/>
          </a:p>
        </p:txBody>
      </p:sp>
      <p:sp>
        <p:nvSpPr>
          <p:cNvPr id="5" name="Контейнер за бележки 4"/>
          <p:cNvSpPr>
            <a:spLocks noGrp="1"/>
          </p:cNvSpPr>
          <p:nvPr>
            <p:ph type="body" sz="quarter" idx="3"/>
          </p:nvPr>
        </p:nvSpPr>
        <p:spPr>
          <a:xfrm>
            <a:off x="685800" y="4400549"/>
            <a:ext cx="5486400" cy="360045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bg-BG" smtClean="0"/>
              <a:t>Редактиране на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3A5B6B-9FF5-4F90-8FE7-A3450A2863D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657232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Заглавен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Подзаглавие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bg-BG" smtClean="0"/>
              <a:t>Щракнете, за да редактирате стила на подзаглавието в образеца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F0D21-B0B3-47B0-AA6D-44F291F8968D}" type="datetimeFigureOut">
              <a:rPr lang="bg-BG" smtClean="0"/>
              <a:t>12.02.2020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C4595-516A-490C-BF83-BC324E1CD8FE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2695358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bg-BG" smtClean="0"/>
              <a:t>Редактиране на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F0D21-B0B3-47B0-AA6D-44F291F8968D}" type="datetimeFigureOut">
              <a:rPr lang="bg-BG" smtClean="0"/>
              <a:t>12.02.2020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C4595-516A-490C-BF83-BC324E1CD8FE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4109969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о заглав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но заглавие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bg-BG" smtClean="0"/>
              <a:t>Редактиране на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F0D21-B0B3-47B0-AA6D-44F291F8968D}" type="datetimeFigureOut">
              <a:rPr lang="bg-BG" smtClean="0"/>
              <a:t>12.02.2020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C4595-516A-490C-BF83-BC324E1CD8FE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25845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bg-BG" smtClean="0"/>
              <a:t>Редактиране на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F0D21-B0B3-47B0-AA6D-44F291F8968D}" type="datetimeFigureOut">
              <a:rPr lang="bg-BG" smtClean="0"/>
              <a:t>12.02.2020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C4595-516A-490C-BF83-BC324E1CD8FE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7503158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ка на секц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 smtClean="0"/>
              <a:t>Редактиране на стиловете на текста в образеца</a:t>
            </a:r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F0D21-B0B3-47B0-AA6D-44F291F8968D}" type="datetimeFigureOut">
              <a:rPr lang="bg-BG" smtClean="0"/>
              <a:t>12.02.2020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C4595-516A-490C-BF83-BC324E1CD8FE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8322240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съдъ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bg-BG" smtClean="0"/>
              <a:t>Редактиране на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bg-BG" smtClean="0"/>
              <a:t>Редактиране на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F0D21-B0B3-47B0-AA6D-44F291F8968D}" type="datetimeFigureOut">
              <a:rPr lang="bg-BG" smtClean="0"/>
              <a:t>12.02.2020 г.</a:t>
            </a:fld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C4595-516A-490C-BF83-BC324E1CD8FE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0967882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Редактиране на стиловете на текста в образеца</a:t>
            </a:r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bg-BG" smtClean="0"/>
              <a:t>Редактиране на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5" name="Текстов контейне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Редактиране на стиловете на текста в образеца</a:t>
            </a:r>
          </a:p>
        </p:txBody>
      </p:sp>
      <p:sp>
        <p:nvSpPr>
          <p:cNvPr id="6" name="Контейнер за съдържание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bg-BG" smtClean="0"/>
              <a:t>Редактиране на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7" name="Контейнер за 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F0D21-B0B3-47B0-AA6D-44F291F8968D}" type="datetimeFigureOut">
              <a:rPr lang="bg-BG" smtClean="0"/>
              <a:t>12.02.2020 г.</a:t>
            </a:fld>
            <a:endParaRPr lang="bg-BG"/>
          </a:p>
        </p:txBody>
      </p:sp>
      <p:sp>
        <p:nvSpPr>
          <p:cNvPr id="8" name="Контейнер за долния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Контейнер за номер н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C4595-516A-490C-BF83-BC324E1CD8FE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1924437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заглав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Контейнер за 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F0D21-B0B3-47B0-AA6D-44F291F8968D}" type="datetimeFigureOut">
              <a:rPr lang="bg-BG" smtClean="0"/>
              <a:t>12.02.2020 г.</a:t>
            </a:fld>
            <a:endParaRPr lang="bg-BG"/>
          </a:p>
        </p:txBody>
      </p:sp>
      <p:sp>
        <p:nvSpPr>
          <p:cNvPr id="4" name="Контейнер за долния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Контейнер за номер н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C4595-516A-490C-BF83-BC324E1CD8FE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36517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е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F0D21-B0B3-47B0-AA6D-44F291F8968D}" type="datetimeFigureOut">
              <a:rPr lang="bg-BG" smtClean="0"/>
              <a:t>12.02.2020 г.</a:t>
            </a:fld>
            <a:endParaRPr lang="bg-BG"/>
          </a:p>
        </p:txBody>
      </p:sp>
      <p:sp>
        <p:nvSpPr>
          <p:cNvPr id="3" name="Контейнер за долния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C4595-516A-490C-BF83-BC324E1CD8FE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0076348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ъдържание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bg-BG" smtClean="0"/>
              <a:t>Редактиране на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bg-BG" smtClean="0"/>
              <a:t>Редактиране на стиловете на текста в образеца</a:t>
            </a:r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F0D21-B0B3-47B0-AA6D-44F291F8968D}" type="datetimeFigureOut">
              <a:rPr lang="bg-BG" smtClean="0"/>
              <a:t>12.02.2020 г.</a:t>
            </a:fld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C4595-516A-490C-BF83-BC324E1CD8FE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7119283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Контейнер за картина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g-BG"/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bg-BG" smtClean="0"/>
              <a:t>Редактиране на стиловете на текста в образеца</a:t>
            </a:r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F0D21-B0B3-47B0-AA6D-44F291F8968D}" type="datetimeFigureOut">
              <a:rPr lang="bg-BG" smtClean="0"/>
              <a:t>12.02.2020 г.</a:t>
            </a:fld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C4595-516A-490C-BF83-BC324E1CD8FE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7191793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заглавие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bg-BG" smtClean="0"/>
              <a:t>Редактиране на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1F0D21-B0B3-47B0-AA6D-44F291F8968D}" type="datetimeFigureOut">
              <a:rPr lang="bg-BG" smtClean="0"/>
              <a:t>12.02.2020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DC4595-516A-490C-BF83-BC324E1CD8FE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6822739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www.google.com/search?q=%D0%B4%D0%B5%D1%82%D1%81%D0%BA%D0%B8+%D1%80%D0%B8%D1%81%D1%83%D0%BD%D0%BA%D0%B8+%D1%81%D1%8A%D1%81+%D1%81%D0%BD%D1%8F%D0%B3&amp;rls=com.microsoft:bg-BG:IE-Address&amp;tbm=isch&amp;source=iu&amp;ictx=1&amp;fir=qPqV5FDzg87vIM:,r6ivxRJyb7h8pM,_&amp;vet=1&amp;usg=AI4_-kRr9EiqKldbvcXeA8XLBVTkA-uerQ&amp;sa=X&amp;ved=2ahUKEwjS3umRusnnAhXeIDQIHSSmDJYQ9QEwBXoECAkQDw#imgrc=qPqV5FDzg87vIM: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image" Target="../media/image2.jpeg"/><Relationship Id="rId4" Type="http://schemas.openxmlformats.org/officeDocument/2006/relationships/hyperlink" Target="https://www.google.com/search?q=%D0%B4%D0%B5%D1%82%D1%81%D0%BA%D0%B8+%D1%80%D0%B8%D1%81%D1%83%D0%BD%D0%BA%D0%B8+%D1%81%D1%8A%D1%81+%D1%81%D0%BD%D1%8F%D0%B3&amp;rls=com.microsoft:bg-BG:IE-Address&amp;tbm=isch&amp;source=iu&amp;ictx=1&amp;fir=wmyQlOusKtySiM:,r6ivxRJyb7h8pM,_&amp;vet=1&amp;usg=AI4_-kQLQ3vPhyT-Inx3a_5zAiVuxS4-wA&amp;sa=X&amp;ved=2ahUKEwjS3umRusnnAhXeIDQIHSSmDJYQ9QEwB3oECAkQEw#imgrc=wmyQlOusKtySiM: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9.em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>
          <a:xfrm>
            <a:off x="1536192" y="155448"/>
            <a:ext cx="9153144" cy="365760"/>
          </a:xfrm>
          <a:solidFill>
            <a:schemeClr val="accent4"/>
          </a:solidFill>
        </p:spPr>
        <p:txBody>
          <a:bodyPr>
            <a:normAutofit fontScale="90000"/>
          </a:bodyPr>
          <a:lstStyle/>
          <a:p>
            <a:r>
              <a:rPr lang="bg-BG" sz="2000" dirty="0" smtClean="0">
                <a:solidFill>
                  <a:srgbClr val="474747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Основни </a:t>
            </a:r>
            <a:r>
              <a:rPr lang="bg-BG" sz="2000" dirty="0">
                <a:solidFill>
                  <a:srgbClr val="474747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правила на действие </a:t>
            </a:r>
            <a:r>
              <a:rPr lang="bg-BG" sz="2000" dirty="0" smtClean="0">
                <a:solidFill>
                  <a:srgbClr val="474747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 защита при обилни снеговалежи и ниски температури </a:t>
            </a:r>
            <a:endParaRPr lang="bg-BG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лавие 2"/>
          <p:cNvSpPr>
            <a:spLocks noGrp="1"/>
          </p:cNvSpPr>
          <p:nvPr>
            <p:ph type="subTitle" idx="1"/>
          </p:nvPr>
        </p:nvSpPr>
        <p:spPr>
          <a:xfrm>
            <a:off x="199517" y="640080"/>
            <a:ext cx="11760833" cy="3666744"/>
          </a:xfr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  <a:tileRect/>
          </a:gradFill>
          <a:effectLst>
            <a:softEdge rad="254000"/>
          </a:effectLst>
        </p:spPr>
        <p:txBody>
          <a:bodyPr>
            <a:noAutofit/>
          </a:bodyPr>
          <a:lstStyle/>
          <a:p>
            <a:pPr marL="342900" lvl="0" indent="-342900" algn="l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bg-BG" sz="1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Следете метеорологичния бюлетин, предаван по радиото и телевизията. </a:t>
            </a:r>
            <a:r>
              <a:rPr lang="bg-BG" sz="1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Облечете топли дрехи и подходящи обувки, вземете със себе си достатъчно вода и храна.</a:t>
            </a:r>
            <a:endParaRPr lang="bg-BG" sz="1200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l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bg-BG" sz="1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Ако не е крайно наложително, отложете пътуването си – възможно е за определен период от време част от пътищата да се окажат затворени поради навявания.</a:t>
            </a:r>
          </a:p>
          <a:p>
            <a:pPr marL="342900" lvl="0" indent="-342900" algn="l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bg-BG" sz="1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Избягвайте да се придвижвате сами.</a:t>
            </a:r>
            <a: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Не спирайте да </a:t>
            </a:r>
            <a:r>
              <a:rPr lang="ru-RU" sz="1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почивате</a:t>
            </a:r>
            <a: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на </a:t>
            </a:r>
            <a:r>
              <a:rPr lang="ru-RU" sz="1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открито</a:t>
            </a:r>
            <a: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bg-BG" sz="1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Окажете помощ на изпадналите в беда. </a:t>
            </a:r>
          </a:p>
          <a:p>
            <a:pPr marL="342900" lvl="0" indent="-342900" algn="l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bg-BG" sz="1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Измръзналите части на тялото се разтриват със спирт и леко се масажират. Не разтривайте със сняг - тялото допълнително се охлажда и може да се нарани кожата.</a:t>
            </a:r>
          </a:p>
          <a:p>
            <a:pPr marL="342900" lvl="0" indent="-342900" algn="l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bg-BG" sz="1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Ако обстановката се усложнява, преустановете пътуването - спрете в най-близкото населено място</a:t>
            </a:r>
            <a:r>
              <a:rPr lang="bg-BG" sz="1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br>
              <a:rPr lang="bg-BG" sz="1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bg-BG" sz="1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bg-BG" sz="1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bg-BG" sz="1200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Правила за безопасност в планината през зимния сезон:</a:t>
            </a:r>
            <a:endParaRPr lang="bg-BG" sz="1200" dirty="0" smtClean="0">
              <a:solidFill>
                <a:srgbClr val="0070C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l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bg-BG" sz="1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Преди тръгване на  излет в планината трябва да се информираме за състоянието на снежната покривка и особено за вятъра.</a:t>
            </a:r>
            <a:r>
              <a:rPr lang="bg-BG" sz="1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Не се отделяйте от групата</a:t>
            </a:r>
            <a:r>
              <a:rPr lang="bg-BG" sz="12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bg-BG" sz="1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bg-BG" sz="12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l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bg-BG" sz="1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Ако има вероятност за лавинна опасност, отложете излета.</a:t>
            </a:r>
            <a:r>
              <a:rPr lang="bg-BG" sz="1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1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bg-BG" sz="1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мъгла </a:t>
            </a:r>
            <a:r>
              <a:rPr lang="bg-BG" sz="1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може да </a:t>
            </a:r>
            <a:r>
              <a:rPr lang="bg-BG" sz="1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попаднете в </a:t>
            </a:r>
            <a:r>
              <a:rPr lang="bg-BG" sz="1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терени с повишена опасност, </a:t>
            </a:r>
            <a:r>
              <a:rPr lang="bg-BG" sz="1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където при ясно време това може да се избегне.</a:t>
            </a:r>
            <a:endParaRPr lang="bg-BG" sz="12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l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bg-BG" sz="1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Тръгнете на поход с опитен водач-планинар. Водачът на групата трябва да съобщи  предварително точния маршрут на близки, </a:t>
            </a:r>
            <a:r>
              <a:rPr lang="bg-BG" sz="12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хижари</a:t>
            </a:r>
            <a:r>
              <a:rPr lang="bg-BG" sz="1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и на ПСС</a:t>
            </a:r>
            <a:r>
              <a:rPr lang="en-US" sz="1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bg-BG" sz="12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l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bg-BG" sz="1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Излизането  в планината сам е </a:t>
            </a:r>
            <a:r>
              <a:rPr lang="bg-BG" sz="1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крайно опасно. </a:t>
            </a:r>
            <a:r>
              <a:rPr lang="bg-BG" sz="1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Дори най-малкото нещастие може да </a:t>
            </a:r>
            <a:r>
              <a:rPr lang="bg-BG" sz="1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доведе до тежки последствия. </a:t>
            </a:r>
            <a:r>
              <a:rPr lang="bg-BG" sz="1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 проявявайте излишна смелост. </a:t>
            </a:r>
            <a:endParaRPr lang="bg-BG" sz="12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l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bg-BG" sz="1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Спазвайте указанията на водача на групата и наложената от него дисциплина. Той преценява условията и взема решения, които са задължителни за всички.</a:t>
            </a:r>
            <a:endParaRPr lang="bg-BG" sz="12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l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bg-BG" sz="1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Задължително е да се носят резервни дрехи, които могат да помогнат при измокряне или </a:t>
            </a:r>
            <a:r>
              <a:rPr lang="bg-BG" sz="12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преохлаждане</a:t>
            </a:r>
            <a:r>
              <a:rPr lang="bg-BG" sz="1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на тялото.</a:t>
            </a:r>
            <a:endParaRPr lang="bg-BG" sz="12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l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bg-BG" sz="1200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 нужда незабавно потърсете:   ЕДИНЕН ЕВРОПЕЙСКИ НОМЕР ЗА СПЕШНИ ПОВИКВАНИЯ 112</a:t>
            </a:r>
            <a:endParaRPr lang="bg-BG" sz="1200" dirty="0" smtClean="0">
              <a:solidFill>
                <a:srgbClr val="0070C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endParaRPr lang="bg-BG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1" descr="Резултат с изображение за детски рисунки със сняг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517" y="4425696"/>
            <a:ext cx="3156332" cy="2340864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2" descr="Резултат с изображение за детски рисунки със сняг">
            <a:hlinkClick r:id="rId4"/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3103" y="4425695"/>
            <a:ext cx="3127249" cy="2340863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Картина 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4840" y="4425695"/>
            <a:ext cx="3319272" cy="23408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2230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74000">
              <a:schemeClr val="accent1">
                <a:lumMod val="45000"/>
                <a:lumOff val="55000"/>
              </a:schemeClr>
            </a:gs>
            <a:gs pos="95000">
              <a:srgbClr val="94C19E"/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Картина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575" y="152066"/>
            <a:ext cx="2488968" cy="2389966"/>
          </a:xfrm>
          <a:prstGeom prst="rect">
            <a:avLst/>
          </a:prstGeom>
        </p:spPr>
      </p:pic>
      <p:sp>
        <p:nvSpPr>
          <p:cNvPr id="5" name="Правоъгълник 4"/>
          <p:cNvSpPr/>
          <p:nvPr/>
        </p:nvSpPr>
        <p:spPr>
          <a:xfrm>
            <a:off x="4291048" y="2649045"/>
            <a:ext cx="3490495" cy="4062651"/>
          </a:xfrm>
          <a:prstGeom prst="rect">
            <a:avLst/>
          </a:prstGeom>
          <a:solidFill>
            <a:srgbClr val="F79646">
              <a:lumMod val="40000"/>
              <a:lumOff val="60000"/>
            </a:srgbClr>
          </a:solidFill>
        </p:spPr>
        <p:txBody>
          <a:bodyPr wrap="square" lIns="72000" tIns="0" rIns="72000" bIns="0" anchor="ctr">
            <a:normAutofit/>
          </a:bodyPr>
          <a:lstStyle/>
          <a:p>
            <a:pPr marL="0" marR="0" lvl="0" indent="44958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rPr>
              <a:t>Обилните</a:t>
            </a: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kumimoji="0" lang="en-US" sz="12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rPr>
              <a:t>снеговалежи</a:t>
            </a: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kumimoji="0" lang="en-US" sz="12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rPr>
              <a:t>могат</a:t>
            </a: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kumimoji="0" lang="en-US" sz="12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rPr>
              <a:t>да</a:t>
            </a: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kumimoji="0" lang="en-US" sz="12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rPr>
              <a:t>повлияят</a:t>
            </a: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kumimoji="0" lang="en-US" sz="12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rPr>
              <a:t>цели</a:t>
            </a: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kumimoji="0" lang="en-US" sz="12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rPr>
              <a:t>райони</a:t>
            </a: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rPr>
              <a:t> и </a:t>
            </a:r>
            <a:r>
              <a:rPr kumimoji="0" lang="en-US" sz="12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rPr>
              <a:t>да</a:t>
            </a: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kumimoji="0" lang="en-US" sz="12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rPr>
              <a:t>парализират</a:t>
            </a: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kumimoji="0" lang="en-US" sz="12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rPr>
              <a:t>живота</a:t>
            </a: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rPr>
              <a:t> в </a:t>
            </a:r>
            <a:r>
              <a:rPr kumimoji="0" lang="en-US" sz="12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rPr>
              <a:t>градовете</a:t>
            </a: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</a:p>
          <a:p>
            <a:pPr marL="0" marR="0" lvl="0" indent="44958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rPr>
              <a:t>Натрупването</a:t>
            </a: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kumimoji="0" lang="en-US" sz="12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rPr>
              <a:t>на</a:t>
            </a: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kumimoji="0" lang="en-US" sz="12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rPr>
              <a:t>снежна</a:t>
            </a: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kumimoji="0" lang="en-US" sz="12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rPr>
              <a:t>покривка</a:t>
            </a: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kumimoji="0" lang="en-US" sz="12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rPr>
              <a:t>може</a:t>
            </a: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kumimoji="0" lang="en-US" sz="12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rPr>
              <a:t>да</a:t>
            </a: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kumimoji="0" lang="en-US" sz="12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rPr>
              <a:t>блокира</a:t>
            </a: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kumimoji="0" lang="en-US" sz="12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rPr>
              <a:t>сградите</a:t>
            </a: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rPr>
              <a:t> и </a:t>
            </a:r>
            <a:r>
              <a:rPr kumimoji="0" lang="en-US" sz="12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rPr>
              <a:t>да</a:t>
            </a: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kumimoji="0" lang="en-US" sz="12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rPr>
              <a:t>повали</a:t>
            </a: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kumimoji="0" lang="en-US" sz="12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rPr>
              <a:t>дървета</a:t>
            </a: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kumimoji="0" lang="en-US" sz="12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rPr>
              <a:t>електрически</a:t>
            </a: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kumimoji="0" lang="en-US" sz="12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rPr>
              <a:t>стълбове</a:t>
            </a: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rPr>
              <a:t> и </a:t>
            </a:r>
            <a:r>
              <a:rPr kumimoji="0" lang="en-US" sz="12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rPr>
              <a:t>линии</a:t>
            </a: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</a:p>
          <a:p>
            <a:pPr marL="0" marR="0" lvl="0" indent="44958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rPr>
              <a:t>В </a:t>
            </a:r>
            <a:r>
              <a:rPr kumimoji="0" lang="en-US" sz="12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rPr>
              <a:t>селските</a:t>
            </a: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kumimoji="0" lang="en-US" sz="12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rPr>
              <a:t>райони</a:t>
            </a: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kumimoji="0" lang="en-US" sz="12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rPr>
              <a:t>къщи</a:t>
            </a: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kumimoji="0" lang="en-US" sz="12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rPr>
              <a:t>или</a:t>
            </a: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kumimoji="0" lang="en-US" sz="12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rPr>
              <a:t>цели</a:t>
            </a: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kumimoji="0" lang="en-US" sz="12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rPr>
              <a:t>села</a:t>
            </a: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kumimoji="0" lang="en-US" sz="12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rPr>
              <a:t>могат</a:t>
            </a: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kumimoji="0" lang="en-US" sz="12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rPr>
              <a:t>да</a:t>
            </a: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kumimoji="0" lang="en-US" sz="12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rPr>
              <a:t>бъдат</a:t>
            </a: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kumimoji="0" lang="en-US" sz="12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rPr>
              <a:t>изолирани</a:t>
            </a: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kumimoji="0" lang="en-US" sz="12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rPr>
              <a:t>за</a:t>
            </a: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kumimoji="0" lang="en-US" sz="12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rPr>
              <a:t>дни</a:t>
            </a: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rPr>
              <a:t>. В </a:t>
            </a:r>
            <a:r>
              <a:rPr kumimoji="0" lang="en-US" sz="12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rPr>
              <a:t>планините</a:t>
            </a: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kumimoji="0" lang="en-US" sz="12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rPr>
              <a:t>силен</a:t>
            </a: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kumimoji="0" lang="en-US" sz="12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rPr>
              <a:t>сняг</a:t>
            </a: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kumimoji="0" lang="en-US" sz="12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rPr>
              <a:t>може</a:t>
            </a: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kumimoji="0" lang="en-US" sz="12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rPr>
              <a:t>да</a:t>
            </a: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kumimoji="0" lang="en-US" sz="12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rPr>
              <a:t>доведе</a:t>
            </a: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kumimoji="0" lang="en-US" sz="12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rPr>
              <a:t>до</a:t>
            </a: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kumimoji="0" lang="en-US" sz="12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rPr>
              <a:t>лавини</a:t>
            </a: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</a:p>
          <a:p>
            <a:pPr marL="0" marR="0" lvl="0" indent="44958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rPr>
              <a:t>Загубите</a:t>
            </a: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kumimoji="0" lang="en-US" sz="12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rPr>
              <a:t>от</a:t>
            </a: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kumimoji="0" lang="en-US" sz="12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rPr>
              <a:t>силна</a:t>
            </a: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kumimoji="0" lang="en-US" sz="12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rPr>
              <a:t>снежна</a:t>
            </a: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kumimoji="0" lang="en-US" sz="12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rPr>
              <a:t>буря</a:t>
            </a: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kumimoji="0" lang="en-US" sz="12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rPr>
              <a:t>могат</a:t>
            </a: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kumimoji="0" lang="en-US" sz="12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rPr>
              <a:t>да</a:t>
            </a: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kumimoji="0" lang="en-US" sz="12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rPr>
              <a:t>са</a:t>
            </a: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kumimoji="0" lang="en-US" sz="12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rPr>
              <a:t>големи</a:t>
            </a: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rPr>
              <a:t> и </a:t>
            </a:r>
            <a:r>
              <a:rPr kumimoji="0" lang="en-US" sz="12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rPr>
              <a:t>възстановяването</a:t>
            </a: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kumimoji="0" lang="en-US" sz="12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rPr>
              <a:t>след</a:t>
            </a: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kumimoji="0" lang="en-US" sz="12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rPr>
              <a:t>това</a:t>
            </a: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kumimoji="0" lang="en-US" sz="12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rPr>
              <a:t>да</a:t>
            </a: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kumimoji="0" lang="en-US" sz="12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rPr>
              <a:t>трае</a:t>
            </a: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kumimoji="0" lang="en-US" sz="12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rPr>
              <a:t>продължително</a:t>
            </a: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kumimoji="0" lang="en-US" sz="12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rPr>
              <a:t>време</a:t>
            </a: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</a:p>
          <a:p>
            <a:pPr marL="0" marR="0" lvl="0" indent="44958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g-BG" sz="1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rPr>
              <a:t>Зимните бури често са придружавани от екстремни студове.</a:t>
            </a: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lvl="0" indent="44958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g-BG" sz="1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rPr>
              <a:t> Когато се установяват екстремни студове, те по различен начин повлияват и преминават през страната.</a:t>
            </a: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lvl="0" indent="44958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kumimoji="0" lang="bg-BG" sz="1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rPr>
              <a:t>Заледяването на пътищата също е проблем за транспорта.</a:t>
            </a: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lvl="0" indent="44958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g-BG" sz="1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rPr>
              <a:t>Чувството за студ се засилва при вятър. </a:t>
            </a:r>
          </a:p>
        </p:txBody>
      </p:sp>
      <p:sp>
        <p:nvSpPr>
          <p:cNvPr id="6" name="Правоъгълник 5"/>
          <p:cNvSpPr/>
          <p:nvPr/>
        </p:nvSpPr>
        <p:spPr>
          <a:xfrm>
            <a:off x="4291049" y="497403"/>
            <a:ext cx="905256" cy="1815882"/>
          </a:xfrm>
          <a:prstGeom prst="rect">
            <a:avLst/>
          </a:prstGeom>
          <a:gradFill>
            <a:gsLst>
              <a:gs pos="0">
                <a:schemeClr val="accent2">
                  <a:lumMod val="40000"/>
                  <a:lumOff val="60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vert="horz" wrap="square">
            <a:spAutoFit/>
          </a:bodyPr>
          <a:lstStyle/>
          <a:p>
            <a:pPr algn="ctr"/>
            <a:r>
              <a:rPr lang="ru-RU" sz="16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Какво</a:t>
            </a:r>
            <a:endParaRPr lang="ru-RU" sz="16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трябва</a:t>
            </a:r>
            <a:endParaRPr lang="ru-RU" sz="16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да</a:t>
            </a:r>
          </a:p>
          <a:p>
            <a:pPr algn="ctr"/>
            <a:r>
              <a:rPr lang="ru-RU" sz="1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знаем </a:t>
            </a:r>
            <a:r>
              <a:rPr lang="ru-RU" sz="16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предва</a:t>
            </a:r>
            <a:r>
              <a:rPr lang="en-US" sz="1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16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рително</a:t>
            </a:r>
            <a:r>
              <a:rPr lang="en-US" sz="1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bg-BG" sz="16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авоъгълник 6"/>
          <p:cNvSpPr/>
          <p:nvPr/>
        </p:nvSpPr>
        <p:spPr>
          <a:xfrm>
            <a:off x="256032" y="667512"/>
            <a:ext cx="3363845" cy="4216539"/>
          </a:xfrm>
          <a:prstGeom prst="rect">
            <a:avLst/>
          </a:prstGeom>
          <a:pattFill prst="pct70">
            <a:fgClr>
              <a:srgbClr val="FFFF99"/>
            </a:fgClr>
            <a:bgClr>
              <a:schemeClr val="bg1"/>
            </a:bgClr>
          </a:pattFill>
          <a:effectLst>
            <a:innerShdw blurRad="114300">
              <a:prstClr val="black"/>
            </a:innerShdw>
            <a:softEdge rad="76200"/>
          </a:effectLst>
        </p:spPr>
        <p:txBody>
          <a:bodyPr wrap="square">
            <a:spAutoFit/>
          </a:bodyPr>
          <a:lstStyle/>
          <a:p>
            <a:endParaRPr lang="bg-BG" sz="1200" dirty="0" smtClean="0">
              <a:solidFill>
                <a:srgbClr val="000000"/>
              </a:solidFill>
              <a:latin typeface="Impact" panose="020B0806030902050204" pitchFamily="34" charset="0"/>
            </a:endParaRPr>
          </a:p>
          <a:p>
            <a:pPr algn="ctr"/>
            <a:r>
              <a:rPr lang="bg-BG" sz="1200" dirty="0" smtClean="0">
                <a:solidFill>
                  <a:srgbClr val="FF0000"/>
                </a:solidFill>
                <a:latin typeface="Impact" panose="020B0806030902050204" pitchFamily="34" charset="0"/>
              </a:rPr>
              <a:t>       </a:t>
            </a:r>
            <a:r>
              <a:rPr lang="bg-BG" sz="1500" dirty="0" smtClean="0">
                <a:solidFill>
                  <a:srgbClr val="FF0000"/>
                </a:solidFill>
                <a:latin typeface="Impact" panose="020B0806030902050204" pitchFamily="34" charset="0"/>
              </a:rPr>
              <a:t>Знаейки правилата:</a:t>
            </a:r>
          </a:p>
          <a:p>
            <a:endParaRPr lang="bg-BG" sz="800" dirty="0" smtClean="0">
              <a:solidFill>
                <a:srgbClr val="000000"/>
              </a:solidFill>
              <a:latin typeface="Impact" panose="020B0806030902050204" pitchFamily="34" charset="0"/>
            </a:endParaRPr>
          </a:p>
          <a:p>
            <a:pPr algn="ctr"/>
            <a:r>
              <a:rPr lang="ru-RU" sz="14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Можеш</a:t>
            </a:r>
            <a:r>
              <a:rPr lang="ru-RU" sz="1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да се </a:t>
            </a:r>
            <a:r>
              <a:rPr lang="ru-RU" sz="14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подготвиш</a:t>
            </a:r>
            <a:r>
              <a:rPr lang="ru-RU" sz="1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предварително</a:t>
            </a:r>
            <a:r>
              <a:rPr lang="ru-RU" sz="1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 действие в случай на </a:t>
            </a:r>
            <a:r>
              <a:rPr lang="ru-RU" sz="14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обилни</a:t>
            </a:r>
            <a:r>
              <a:rPr lang="ru-RU" sz="1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снеговалежи</a:t>
            </a:r>
            <a:r>
              <a:rPr lang="ru-RU" sz="1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14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ниски</a:t>
            </a:r>
            <a:r>
              <a:rPr lang="ru-RU" sz="1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температури</a:t>
            </a:r>
            <a:r>
              <a:rPr lang="ru-RU" sz="1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ctr"/>
            <a:endParaRPr lang="ru-RU" sz="1400" dirty="0" smtClean="0">
              <a:solidFill>
                <a:srgbClr val="F79646">
                  <a:lumMod val="50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400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Можеш</a:t>
            </a:r>
            <a:r>
              <a:rPr lang="ru-RU" sz="14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да </a:t>
            </a:r>
            <a:r>
              <a:rPr lang="ru-RU" sz="1400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предпазиш</a:t>
            </a:r>
            <a:r>
              <a:rPr lang="ru-RU" sz="14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себе си и </a:t>
            </a:r>
            <a:r>
              <a:rPr lang="ru-RU" sz="1400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твоите</a:t>
            </a:r>
            <a:r>
              <a:rPr lang="ru-RU" sz="14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близки и приятели.</a:t>
            </a:r>
          </a:p>
          <a:p>
            <a:pPr algn="ctr"/>
            <a:endParaRPr lang="ru-RU" sz="1400" dirty="0" smtClean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 да </a:t>
            </a:r>
            <a:r>
              <a:rPr lang="ru-RU" sz="16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има</a:t>
            </a:r>
            <a:r>
              <a:rPr lang="ru-RU" sz="1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радост</a:t>
            </a:r>
            <a:r>
              <a:rPr lang="ru-RU" sz="1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16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игри</a:t>
            </a:r>
            <a:r>
              <a:rPr lang="ru-RU" sz="1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endParaRPr lang="ru-RU" sz="1400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6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bg-BG" sz="1100" dirty="0" smtClean="0">
              <a:solidFill>
                <a:srgbClr val="000000"/>
              </a:solidFill>
              <a:latin typeface="Minion Pro"/>
            </a:endParaRPr>
          </a:p>
          <a:p>
            <a:pPr algn="ctr"/>
            <a:endParaRPr lang="bg-BG" sz="1100" dirty="0" smtClean="0">
              <a:solidFill>
                <a:srgbClr val="000000"/>
              </a:solidFill>
              <a:latin typeface="Minion Pro"/>
            </a:endParaRPr>
          </a:p>
          <a:p>
            <a:pPr algn="ctr"/>
            <a:endParaRPr lang="bg-BG" sz="1100" dirty="0">
              <a:solidFill>
                <a:srgbClr val="000000"/>
              </a:solidFill>
              <a:latin typeface="Minion Pro"/>
            </a:endParaRPr>
          </a:p>
          <a:p>
            <a:pPr algn="ctr"/>
            <a:endParaRPr lang="bg-BG" sz="1100" dirty="0" smtClean="0">
              <a:solidFill>
                <a:srgbClr val="000000"/>
              </a:solidFill>
              <a:latin typeface="Minion Pro"/>
            </a:endParaRPr>
          </a:p>
          <a:p>
            <a:pPr algn="ctr"/>
            <a:endParaRPr lang="bg-BG" sz="1100" dirty="0">
              <a:solidFill>
                <a:srgbClr val="000000"/>
              </a:solidFill>
              <a:latin typeface="Minion Pro"/>
            </a:endParaRPr>
          </a:p>
          <a:p>
            <a:pPr algn="ctr"/>
            <a:endParaRPr lang="bg-BG" sz="1100" dirty="0" smtClean="0">
              <a:solidFill>
                <a:srgbClr val="000000"/>
              </a:solidFill>
              <a:latin typeface="Minion Pro"/>
            </a:endParaRPr>
          </a:p>
          <a:p>
            <a:pPr algn="ctr"/>
            <a:r>
              <a:rPr lang="bg-BG" sz="1200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nion Pro"/>
              </a:rPr>
              <a:t>РДПБЗН - Кюстендил</a:t>
            </a:r>
          </a:p>
          <a:p>
            <a:pPr algn="ctr"/>
            <a:r>
              <a:rPr lang="bg-BG" sz="1200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nion Pro"/>
              </a:rPr>
              <a:t>Група ПКПД</a:t>
            </a:r>
          </a:p>
          <a:p>
            <a:pPr algn="ctr"/>
            <a:endParaRPr lang="bg-BG" sz="1200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nion Pro"/>
            </a:endParaRPr>
          </a:p>
        </p:txBody>
      </p:sp>
      <p:sp>
        <p:nvSpPr>
          <p:cNvPr id="8" name="Правоъгълник 7"/>
          <p:cNvSpPr/>
          <p:nvPr/>
        </p:nvSpPr>
        <p:spPr>
          <a:xfrm rot="10800000" flipV="1">
            <a:off x="324192" y="152067"/>
            <a:ext cx="3295685" cy="369332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effectLst>
            <a:softEdge rad="12700"/>
          </a:effectLst>
        </p:spPr>
        <p:txBody>
          <a:bodyPr wrap="square" anchor="ctr">
            <a:spAutoFit/>
          </a:bodyPr>
          <a:lstStyle/>
          <a:p>
            <a:pPr algn="ctr"/>
            <a:r>
              <a:rPr lang="bg-BG" b="1" dirty="0" smtClean="0">
                <a:solidFill>
                  <a:srgbClr val="00B0F0"/>
                </a:solidFill>
                <a:latin typeface="Noteworthy"/>
              </a:rPr>
              <a:t>ЗАПОМНИ </a:t>
            </a:r>
            <a:r>
              <a:rPr lang="bg-BG" b="1" dirty="0">
                <a:solidFill>
                  <a:srgbClr val="00B0F0"/>
                </a:solidFill>
                <a:latin typeface="Noteworthy"/>
              </a:rPr>
              <a:t>ЛИ, ЧЕ</a:t>
            </a:r>
            <a:endParaRPr lang="bg-BG" dirty="0">
              <a:solidFill>
                <a:srgbClr val="00B0F0"/>
              </a:solidFill>
              <a:latin typeface="Georgia" panose="02040502050405020303"/>
            </a:endParaRPr>
          </a:p>
        </p:txBody>
      </p:sp>
      <p:pic>
        <p:nvPicPr>
          <p:cNvPr id="9" name="Картина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1352" y="2962657"/>
            <a:ext cx="3368449" cy="2075688"/>
          </a:xfrm>
          <a:prstGeom prst="rect">
            <a:avLst/>
          </a:prstGeom>
        </p:spPr>
      </p:pic>
      <p:sp>
        <p:nvSpPr>
          <p:cNvPr id="10" name="Правоъгълник 9"/>
          <p:cNvSpPr/>
          <p:nvPr/>
        </p:nvSpPr>
        <p:spPr>
          <a:xfrm rot="20982502">
            <a:off x="9869545" y="1364028"/>
            <a:ext cx="1736902" cy="523220"/>
          </a:xfrm>
          <a:prstGeom prst="rect">
            <a:avLst/>
          </a:prstGeom>
          <a:solidFill>
            <a:srgbClr val="C0504D">
              <a:lumMod val="20000"/>
              <a:lumOff val="80000"/>
            </a:srgbClr>
          </a:solidFill>
          <a:ln w="15875" cap="flat" cmpd="sng" algn="ctr">
            <a:solidFill>
              <a:schemeClr val="accent6">
                <a:lumMod val="40000"/>
                <a:lumOff val="60000"/>
              </a:schemeClr>
            </a:solidFill>
            <a:prstDash val="solid"/>
          </a:ln>
          <a:effectLst/>
        </p:spPr>
        <p:txBody>
          <a:bodyPr wrap="square" anchor="ctr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g-BG" sz="2800" b="1" i="0" u="none" strike="noStrike" kern="0" cap="none" spc="0" normalizeH="0" baseline="0" noProof="0" dirty="0" smtClean="0">
                <a:ln w="22225">
                  <a:solidFill>
                    <a:srgbClr val="C0504D"/>
                  </a:solidFill>
                  <a:prstDash val="solid"/>
                </a:ln>
                <a:solidFill>
                  <a:srgbClr val="FFC000"/>
                </a:solidFill>
                <a:effectLst/>
                <a:uLnTx/>
                <a:uFillTx/>
                <a:latin typeface="Georgia" panose="02040502050405020303"/>
                <a:ea typeface="+mn-ea"/>
                <a:cs typeface="+mn-cs"/>
              </a:rPr>
              <a:t> </a:t>
            </a:r>
            <a:r>
              <a:rPr kumimoji="0" lang="en-US" sz="2800" b="1" i="0" u="none" strike="noStrike" kern="0" cap="none" spc="0" normalizeH="0" baseline="0" noProof="0" dirty="0" smtClean="0">
                <a:ln w="22225">
                  <a:solidFill>
                    <a:srgbClr val="C0504D"/>
                  </a:solidFill>
                  <a:prstDash val="solid"/>
                </a:ln>
                <a:solidFill>
                  <a:srgbClr val="FFC000"/>
                </a:solidFill>
                <a:effectLst/>
                <a:uLnTx/>
                <a:uFillTx/>
                <a:latin typeface="Georgia" panose="02040502050405020303"/>
                <a:ea typeface="+mn-ea"/>
                <a:cs typeface="+mn-cs"/>
              </a:rPr>
              <a:t> </a:t>
            </a:r>
            <a:r>
              <a:rPr kumimoji="0" lang="bg-BG" sz="2800" b="1" i="0" u="none" strike="noStrike" kern="0" cap="none" spc="0" normalizeH="0" baseline="0" noProof="0" dirty="0" smtClean="0">
                <a:ln w="22225">
                  <a:solidFill>
                    <a:srgbClr val="C0504D"/>
                  </a:solidFill>
                  <a:prstDash val="solid"/>
                </a:ln>
                <a:solidFill>
                  <a:srgbClr val="FFC000"/>
                </a:solidFill>
                <a:effectLst/>
                <a:uLnTx/>
                <a:uFillTx/>
                <a:latin typeface="Georgia" panose="02040502050405020303"/>
                <a:ea typeface="+mn-ea"/>
                <a:cs typeface="+mn-cs"/>
              </a:rPr>
              <a:t>Научи!</a:t>
            </a:r>
          </a:p>
        </p:txBody>
      </p:sp>
      <p:sp>
        <p:nvSpPr>
          <p:cNvPr id="11" name="Звезда с 5 лъча 10"/>
          <p:cNvSpPr/>
          <p:nvPr/>
        </p:nvSpPr>
        <p:spPr>
          <a:xfrm>
            <a:off x="9183786" y="1454933"/>
            <a:ext cx="914400" cy="914400"/>
          </a:xfrm>
          <a:prstGeom prst="star5">
            <a:avLst/>
          </a:prstGeom>
          <a:blipFill>
            <a:blip r:embed="rId5"/>
            <a:tile tx="0" ty="0" sx="100000" sy="100000" flip="none" algn="tl"/>
          </a:blipFill>
          <a:ln w="15875" cap="flat" cmpd="sng" algn="ctr">
            <a:solidFill>
              <a:srgbClr val="F79646">
                <a:shade val="50000"/>
              </a:srgbClr>
            </a:solidFill>
            <a:prstDash val="solid"/>
          </a:ln>
          <a:effectLst/>
        </p:spPr>
        <p:txBody>
          <a:bodyPr t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g-BG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eorgia" panose="02040502050405020303"/>
              </a:rPr>
              <a:t>и</a:t>
            </a:r>
          </a:p>
        </p:txBody>
      </p:sp>
      <p:pic>
        <p:nvPicPr>
          <p:cNvPr id="13" name="Картина 1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73737" y="5038345"/>
            <a:ext cx="3538727" cy="1731414"/>
          </a:xfrm>
          <a:prstGeom prst="rect">
            <a:avLst/>
          </a:prstGeom>
        </p:spPr>
      </p:pic>
      <p:pic>
        <p:nvPicPr>
          <p:cNvPr id="14" name="Картина 1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387793" y="5155664"/>
            <a:ext cx="1512008" cy="1556032"/>
          </a:xfrm>
          <a:prstGeom prst="rect">
            <a:avLst/>
          </a:prstGeom>
          <a:effectLst>
            <a:softEdge rad="0"/>
          </a:effectLst>
        </p:spPr>
      </p:pic>
      <p:sp>
        <p:nvSpPr>
          <p:cNvPr id="15" name="Правоъгълник 14"/>
          <p:cNvSpPr/>
          <p:nvPr/>
        </p:nvSpPr>
        <p:spPr>
          <a:xfrm>
            <a:off x="8696152" y="5434692"/>
            <a:ext cx="1519424" cy="938719"/>
          </a:xfrm>
          <a:prstGeom prst="rect">
            <a:avLst/>
          </a:prstGeom>
          <a:solidFill>
            <a:srgbClr val="F79646"/>
          </a:solidFill>
        </p:spPr>
        <p:txBody>
          <a:bodyPr wrap="square" anchor="ctr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g-BG" sz="11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Impact" panose="020B0806030902050204" pitchFamily="34" charset="0"/>
              </a:rPr>
              <a:t> Тел. 078557551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g-BG" sz="11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Impact" panose="020B0806030902050204" pitchFamily="34" charset="0"/>
              </a:rPr>
              <a:t>            078557354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g-BG" sz="11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Impact" panose="020B0806030902050204" pitchFamily="34" charset="0"/>
              </a:rPr>
              <a:t>            078557593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g-BG" sz="11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Impact" panose="020B0806030902050204" pitchFamily="34" charset="0"/>
              </a:rPr>
              <a:t>Имейл:</a:t>
            </a:r>
            <a:endParaRPr kumimoji="0" lang="en-US" sz="11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Impact" panose="020B0806030902050204" pitchFamily="34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g-BG" sz="11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Impact" panose="020B0806030902050204" pitchFamily="34" charset="0"/>
              </a:rPr>
              <a:t>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Impact" panose="020B0806030902050204" pitchFamily="34" charset="0"/>
              </a:rPr>
              <a:t>ppd_kn@abv.bg</a:t>
            </a:r>
            <a:endParaRPr kumimoji="0" lang="bg-BG" sz="11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 panose="02040502050405020303"/>
            </a:endParaRPr>
          </a:p>
        </p:txBody>
      </p:sp>
      <p:sp>
        <p:nvSpPr>
          <p:cNvPr id="17" name="Правоъгълник 16"/>
          <p:cNvSpPr/>
          <p:nvPr/>
        </p:nvSpPr>
        <p:spPr>
          <a:xfrm rot="371575">
            <a:off x="8655498" y="370057"/>
            <a:ext cx="3060019" cy="830997"/>
          </a:xfrm>
          <a:prstGeom prst="rect">
            <a:avLst/>
          </a:prstGeom>
          <a:solidFill>
            <a:srgbClr val="CCFFCC"/>
          </a:solidFill>
          <a:ln>
            <a:solidFill>
              <a:schemeClr val="accent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anchor="ctr">
            <a:normAutofit/>
          </a:bodyPr>
          <a:lstStyle/>
          <a:p>
            <a:pPr lvl="0" algn="ctr"/>
            <a:r>
              <a:rPr kumimoji="0" lang="bg-BG" sz="1600" i="1" u="none" kern="0" cap="none" spc="0" normalizeH="0" baseline="0" noProof="0" dirty="0" smtClean="0">
                <a:ln w="22225">
                  <a:solidFill>
                    <a:srgbClr val="C0504D"/>
                  </a:solidFill>
                  <a:prstDash val="solid"/>
                </a:ln>
                <a:solidFill>
                  <a:schemeClr val="bg1"/>
                </a:solidFill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Запознай се с опасностите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g-BG" sz="1600" i="1" u="none" kern="0" cap="none" spc="0" normalizeH="0" noProof="0" smtClean="0">
                <a:ln w="22225">
                  <a:solidFill>
                    <a:srgbClr val="C0504D"/>
                  </a:solidFill>
                  <a:prstDash val="solid"/>
                </a:ln>
                <a:solidFill>
                  <a:schemeClr val="bg1"/>
                </a:solidFill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при </a:t>
            </a:r>
            <a:r>
              <a:rPr kumimoji="0" lang="bg-BG" sz="1600" i="1" u="none" kern="0" cap="none" spc="0" normalizeH="0" noProof="0" dirty="0" smtClean="0">
                <a:ln w="22225">
                  <a:solidFill>
                    <a:srgbClr val="C0504D"/>
                  </a:solidFill>
                  <a:prstDash val="solid"/>
                </a:ln>
                <a:solidFill>
                  <a:schemeClr val="bg1"/>
                </a:solidFill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обилни снеговалежи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g-BG" sz="1600" i="1" u="none" kern="0" cap="none" spc="0" normalizeH="0" noProof="0" dirty="0" smtClean="0">
                <a:ln w="22225">
                  <a:solidFill>
                    <a:srgbClr val="C0504D"/>
                  </a:solidFill>
                  <a:prstDash val="solid"/>
                </a:ln>
                <a:solidFill>
                  <a:schemeClr val="bg1"/>
                </a:solidFill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и ниски температури</a:t>
            </a:r>
            <a:endParaRPr kumimoji="0" lang="bg-BG" sz="1600" i="1" u="none" kern="0" cap="none" spc="0" normalizeH="0" baseline="0" noProof="0" dirty="0" smtClean="0">
              <a:ln w="22225">
                <a:solidFill>
                  <a:srgbClr val="C0504D"/>
                </a:solidFill>
                <a:prstDash val="solid"/>
              </a:ln>
              <a:solidFill>
                <a:schemeClr val="bg1"/>
              </a:solidFill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Текстово поле 17"/>
          <p:cNvSpPr txBox="1"/>
          <p:nvPr/>
        </p:nvSpPr>
        <p:spPr>
          <a:xfrm rot="21203583">
            <a:off x="8524428" y="2306952"/>
            <a:ext cx="3383336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4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g-B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Правилата за действие и защита</a:t>
            </a:r>
            <a:endParaRPr lang="bg-BG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трелка надясно 2"/>
          <p:cNvSpPr/>
          <p:nvPr/>
        </p:nvSpPr>
        <p:spPr>
          <a:xfrm rot="6710016">
            <a:off x="10432128" y="1930197"/>
            <a:ext cx="334361" cy="27372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4" name="Стрелка надолу 3"/>
          <p:cNvSpPr/>
          <p:nvPr/>
        </p:nvSpPr>
        <p:spPr>
          <a:xfrm rot="1516551">
            <a:off x="11091738" y="1787321"/>
            <a:ext cx="484632" cy="35863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12" name="Стрелка надолу 11"/>
          <p:cNvSpPr/>
          <p:nvPr/>
        </p:nvSpPr>
        <p:spPr>
          <a:xfrm>
            <a:off x="4719016" y="2189743"/>
            <a:ext cx="484632" cy="4309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32" name="Усмихнато лице 31"/>
          <p:cNvSpPr/>
          <p:nvPr/>
        </p:nvSpPr>
        <p:spPr>
          <a:xfrm rot="19346782">
            <a:off x="146377" y="4124853"/>
            <a:ext cx="841102" cy="698492"/>
          </a:xfrm>
          <a:prstGeom prst="smileyFac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33" name="Сърце 32"/>
          <p:cNvSpPr/>
          <p:nvPr/>
        </p:nvSpPr>
        <p:spPr>
          <a:xfrm rot="1327962">
            <a:off x="2942594" y="4219814"/>
            <a:ext cx="838736" cy="685799"/>
          </a:xfrm>
          <a:prstGeom prst="hear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34" name="Стрелка надолу 33"/>
          <p:cNvSpPr/>
          <p:nvPr/>
        </p:nvSpPr>
        <p:spPr>
          <a:xfrm>
            <a:off x="1729718" y="2996895"/>
            <a:ext cx="484632" cy="20350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36" name="Овал 35"/>
          <p:cNvSpPr/>
          <p:nvPr/>
        </p:nvSpPr>
        <p:spPr>
          <a:xfrm>
            <a:off x="941832" y="3250692"/>
            <a:ext cx="2084832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ПРАВИЛАТА </a:t>
            </a:r>
          </a:p>
          <a:p>
            <a:pPr lvl="0" algn="ctr"/>
            <a:r>
              <a:rPr lang="bg-BG" sz="24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oteworthy"/>
              </a:rPr>
              <a:t>Научи!</a:t>
            </a:r>
            <a:endParaRPr lang="bg-BG" sz="24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oteworthy"/>
            </a:endParaRPr>
          </a:p>
        </p:txBody>
      </p:sp>
    </p:spTree>
    <p:extLst>
      <p:ext uri="{BB962C8B-B14F-4D97-AF65-F5344CB8AC3E}">
        <p14:creationId xmlns:p14="http://schemas.microsoft.com/office/powerpoint/2010/main" val="1257571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на Office">
  <a:themeElements>
    <a:clrScheme name="О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О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О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на Office">
  <a:themeElements>
    <a:clrScheme name="О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О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О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4EA80BCF63820A479F38AB8965560AF2" ma:contentTypeVersion="1" ma:contentTypeDescription="Създаване на нов документ" ma:contentTypeScope="" ma:versionID="695601868f876dd94df74f07da022d5c">
  <xsd:schema xmlns:xsd="http://www.w3.org/2001/XMLSchema" xmlns:xs="http://www.w3.org/2001/XMLSchema" xmlns:p="http://schemas.microsoft.com/office/2006/metadata/properties" xmlns:ns2="f74cbb22-799d-47eb-96fb-c9090f449da5" targetNamespace="http://schemas.microsoft.com/office/2006/metadata/properties" ma:root="true" ma:fieldsID="613712097e2191e0f4be010bf4df7836" ns2:_="">
    <xsd:import namespace="f74cbb22-799d-47eb-96fb-c9090f449da5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74cbb22-799d-47eb-96fb-c9090f449da5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Споделено с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съдържание"/>
        <xsd:element ref="dc:title" minOccurs="0" maxOccurs="1" ma:index="4" ma:displayName="Заглав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2E24A07-99EB-49D9-80D1-7A23986DC919}"/>
</file>

<file path=customXml/itemProps2.xml><?xml version="1.0" encoding="utf-8"?>
<ds:datastoreItem xmlns:ds="http://schemas.openxmlformats.org/officeDocument/2006/customXml" ds:itemID="{69D29945-2826-4988-AB0E-176D2044FD23}"/>
</file>

<file path=customXml/itemProps3.xml><?xml version="1.0" encoding="utf-8"?>
<ds:datastoreItem xmlns:ds="http://schemas.openxmlformats.org/officeDocument/2006/customXml" ds:itemID="{B573C836-BD50-45A5-8BC8-F8D3124B6726}"/>
</file>

<file path=docProps/app.xml><?xml version="1.0" encoding="utf-8"?>
<Properties xmlns="http://schemas.openxmlformats.org/officeDocument/2006/extended-properties" xmlns:vt="http://schemas.openxmlformats.org/officeDocument/2006/docPropsVTypes">
  <TotalTime>396</TotalTime>
  <Words>339</Words>
  <Application>Microsoft Office PowerPoint</Application>
  <PresentationFormat>Широк екран</PresentationFormat>
  <Paragraphs>56</Paragraphs>
  <Slides>2</Slides>
  <Notes>0</Notes>
  <HiddenSlides>0</HiddenSlides>
  <MMClips>0</MMClips>
  <ScaleCrop>false</ScaleCrop>
  <HeadingPairs>
    <vt:vector size="6" baseType="variant">
      <vt:variant>
        <vt:lpstr>Използвани шрифтове</vt:lpstr>
      </vt:variant>
      <vt:variant>
        <vt:i4>9</vt:i4>
      </vt:variant>
      <vt:variant>
        <vt:lpstr>Тема</vt:lpstr>
      </vt:variant>
      <vt:variant>
        <vt:i4>1</vt:i4>
      </vt:variant>
      <vt:variant>
        <vt:lpstr>Заглавия на слайдовете</vt:lpstr>
      </vt:variant>
      <vt:variant>
        <vt:i4>2</vt:i4>
      </vt:variant>
    </vt:vector>
  </HeadingPairs>
  <TitlesOfParts>
    <vt:vector size="12" baseType="lpstr">
      <vt:lpstr>Arial</vt:lpstr>
      <vt:lpstr>Calibri</vt:lpstr>
      <vt:lpstr>Calibri Light</vt:lpstr>
      <vt:lpstr>Georgia</vt:lpstr>
      <vt:lpstr>Impact</vt:lpstr>
      <vt:lpstr>Minion Pro</vt:lpstr>
      <vt:lpstr>Noteworthy</vt:lpstr>
      <vt:lpstr>Symbol</vt:lpstr>
      <vt:lpstr>Times New Roman</vt:lpstr>
      <vt:lpstr>Тема на Office</vt:lpstr>
      <vt:lpstr>Основни правила на действие и защита при обилни снеговалежи и ниски температури </vt:lpstr>
      <vt:lpstr>Презентация на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Основни правила на действие и защита при обилни снеговалежи и ниски температури </dc:title>
  <dc:creator>Пламен Стоянов Антов</dc:creator>
  <cp:lastModifiedBy>Пламен Стоянов Антов</cp:lastModifiedBy>
  <cp:revision>39</cp:revision>
  <cp:lastPrinted>2020-02-12T14:57:02Z</cp:lastPrinted>
  <dcterms:created xsi:type="dcterms:W3CDTF">2020-02-11T12:33:24Z</dcterms:created>
  <dcterms:modified xsi:type="dcterms:W3CDTF">2020-02-12T15:14:11Z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0x0101004EA80BCF63820A479F38AB8965560AF2</vt:lpwstr>
  </property>
</Properties>
</file>